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45"/>
  </p:notesMasterIdLst>
  <p:handoutMasterIdLst>
    <p:handoutMasterId r:id="rId46"/>
  </p:handoutMasterIdLst>
  <p:sldIdLst>
    <p:sldId id="256" r:id="rId2"/>
    <p:sldId id="257" r:id="rId3"/>
    <p:sldId id="334" r:id="rId4"/>
    <p:sldId id="328" r:id="rId5"/>
    <p:sldId id="354" r:id="rId6"/>
    <p:sldId id="335" r:id="rId7"/>
    <p:sldId id="329" r:id="rId8"/>
    <p:sldId id="336" r:id="rId9"/>
    <p:sldId id="330" r:id="rId10"/>
    <p:sldId id="337" r:id="rId11"/>
    <p:sldId id="331" r:id="rId12"/>
    <p:sldId id="338" r:id="rId13"/>
    <p:sldId id="332" r:id="rId14"/>
    <p:sldId id="339" r:id="rId15"/>
    <p:sldId id="333" r:id="rId16"/>
    <p:sldId id="340" r:id="rId17"/>
    <p:sldId id="273" r:id="rId18"/>
    <p:sldId id="341" r:id="rId19"/>
    <p:sldId id="355" r:id="rId20"/>
    <p:sldId id="343" r:id="rId21"/>
    <p:sldId id="346" r:id="rId22"/>
    <p:sldId id="344" r:id="rId23"/>
    <p:sldId id="347" r:id="rId24"/>
    <p:sldId id="348" r:id="rId25"/>
    <p:sldId id="345" r:id="rId26"/>
    <p:sldId id="349" r:id="rId27"/>
    <p:sldId id="356" r:id="rId28"/>
    <p:sldId id="350" r:id="rId29"/>
    <p:sldId id="284" r:id="rId30"/>
    <p:sldId id="319" r:id="rId31"/>
    <p:sldId id="318" r:id="rId32"/>
    <p:sldId id="351" r:id="rId33"/>
    <p:sldId id="320" r:id="rId34"/>
    <p:sldId id="321" r:id="rId35"/>
    <p:sldId id="352" r:id="rId36"/>
    <p:sldId id="322" r:id="rId37"/>
    <p:sldId id="323" r:id="rId38"/>
    <p:sldId id="353" r:id="rId39"/>
    <p:sldId id="325" r:id="rId40"/>
    <p:sldId id="326" r:id="rId41"/>
    <p:sldId id="327" r:id="rId42"/>
    <p:sldId id="316" r:id="rId43"/>
    <p:sldId id="288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5791" autoAdjust="0"/>
  </p:normalViewPr>
  <p:slideViewPr>
    <p:cSldViewPr snapToGrid="0">
      <p:cViewPr varScale="1">
        <p:scale>
          <a:sx n="74" d="100"/>
          <a:sy n="74" d="100"/>
        </p:scale>
        <p:origin x="8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16/11/2024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SOLUZIONE:</a:t>
            </a:r>
          </a:p>
          <a:p>
            <a:pPr marL="228600" indent="-228600">
              <a:buFont typeface="+mj-lt"/>
              <a:buAutoNum type="arabicPeriod"/>
            </a:pPr>
            <a:r>
              <a:rPr lang="it-IT" dirty="0"/>
              <a:t>Ordinare i dati per Regione e quindi per Venditore tramite "Ordinamento personalizzato"</a:t>
            </a:r>
          </a:p>
          <a:p>
            <a:pPr marL="228600" indent="-228600">
              <a:buFont typeface="+mj-lt"/>
              <a:buAutoNum type="arabicPeriod"/>
            </a:pPr>
            <a:r>
              <a:rPr lang="it-IT" dirty="0"/>
              <a:t>Subtotale 1:</a:t>
            </a:r>
          </a:p>
          <a:p>
            <a:pPr marL="685800" lvl="1" indent="-228600">
              <a:buFont typeface="+mj-lt"/>
              <a:buAutoNum type="arabicPeriod"/>
            </a:pPr>
            <a:r>
              <a:rPr lang="it-IT" dirty="0"/>
              <a:t>Ad ogni cambiamento di "Regione" usa la funzione "Somma" e aggiungi subtotali a "Fatturato"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dirty="0"/>
              <a:t>Subtotale 2:</a:t>
            </a:r>
          </a:p>
          <a:p>
            <a:pPr marL="685800" lvl="1" indent="-228600">
              <a:buFont typeface="+mj-lt"/>
              <a:buAutoNum type="arabicPeriod"/>
            </a:pPr>
            <a:r>
              <a:rPr lang="it-IT" dirty="0"/>
              <a:t>Togliere il flag da "Sostituisci i subtotali correnti"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"Regione" usa la funzione "Media" e aggiungi subtotali a "Fatturato"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Subtotale 3: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"Venditore" usa la funzione "Somma" e aggiungi subtotali a "Fatturato"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Subtotale 4: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"Venditore" usa la funzione "Media" e aggiungi subtotali a "Fatturato"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it-IT" dirty="0"/>
          </a:p>
          <a:p>
            <a:pPr marL="685800" lvl="1" indent="-228600">
              <a:buFont typeface="+mj-lt"/>
              <a:buAutoNum type="arabicPeriod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694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Base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3: Visualizzazione e formattazione – Lavorare con i dati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7AE52-0811-7532-D76D-CD3C921ACB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ADAAB4-7768-44AE-BCA5-A7128BF01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901BBCE7-7DCE-B0F1-CAC2-0927DDC2F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CEA22C-8B80-3D2B-4E81-F29BD7F5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1D33DC9-7029-45D7-BB62-E93F8F691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598625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BBDA46C4-11A7-3C86-C499-1723EECB1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Unisci/dividi celle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678914EA-EF7E-AD35-4617-814337AAA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Opzioni per unire e dividere celle: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Unisci e allinea al centro</a:t>
            </a:r>
            <a:r>
              <a:rPr lang="it-IT" dirty="0"/>
              <a:t>. Unisce e centra il contenuto delle celle selezionate in una nuova cella di dimensioni maggiori.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Unisci</a:t>
            </a:r>
            <a:r>
              <a:rPr lang="it-IT" dirty="0"/>
              <a:t>. Unisce le celle selezionate nella stessa riga in una sola cella più grande.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Unisci cell</a:t>
            </a:r>
            <a:r>
              <a:rPr lang="it-IT" dirty="0"/>
              <a:t>e. Unisce le celle selezionate creando una sola cella.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Dividi celle</a:t>
            </a:r>
            <a:r>
              <a:rPr lang="it-IT" dirty="0"/>
              <a:t>. Consente di dividere celle precedentemente unite. Excel non consente di dividere singole celle.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0AC046C4-DA6A-D8CE-0102-C8C99301927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51EED1B-5D91-EED0-4271-7A1B41B40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4401BD9-93A3-F7F5-8B96-9F5B1190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345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4132E8-DE0B-7E34-7E33-BEC452ADC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EE7477-CD84-E10F-72FF-811C0C537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C43D4088-85C4-1F72-31B4-37BA2AC3E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FB9DC1-E6FC-CD8B-8DF4-0C5CB30F1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D5447DA-38AF-84A1-1940-72929F2A0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908020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1931CE26-29B4-31C8-CA1B-DCB2489D3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Copia formato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4168044E-6302-9F5F-C892-B8B532446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Usare "Copia formato" per applicare rapidamente la stessa formattazione, ad esempio colore, stile e dimensioni del carattere o stile del bordo, a più parti di testo o elementi grafici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Copia formato consente di copiare tutta la formattazione da un oggetto e applicarla a un altro (</a:t>
            </a:r>
            <a:r>
              <a:rPr lang="it-IT" u="sng" dirty="0"/>
              <a:t>può essere considerata come copia e incolla per la formattazione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Copia formato funziona una sola volta ("incolla il formato" una volta sola)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modificare il formato di più selezioni nel documento bisogna fare doppio clic su Copia formato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82186A23-A418-1C09-A220-91DEB34E40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AB79E30-0839-11A3-7655-4927EAEE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CC8C8D-7BD8-473B-09B6-8A9DD4CAE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2526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BAC6E-D9F6-D2AC-CAB0-F8481C68D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7C7442E-E138-BCF0-21A4-DCC6E4250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45B844AE-B1D3-FC77-38FE-A085D3A14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5C6CA90-1714-7A2D-90F0-B6086DBFA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C7AE30F-68B6-211E-1B7B-512B04270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718533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10292134-AF17-1B68-F024-47F8C9138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 "Formato celle"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F04F6DF-142E-3023-9F52-31E11D3107F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Il menu "Formato celle" contiene ulteriori impostazioni relative 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Numero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Allineamento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Carattere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Bordo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Riempimento (sfondo della cella)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Protezione (per bloccare/sbloccare le celle, utile quando proteggiamo il Foglio)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accedere al menu "Formato celle"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Cliccare sulle ulteriori impostazioni (freccia in basso a destra) nelle sezioni "Carattere", "Allineamento" o "Numeri" del Menu Home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+ 1</a:t>
            </a:r>
          </a:p>
        </p:txBody>
      </p:sp>
      <p:pic>
        <p:nvPicPr>
          <p:cNvPr id="10" name="Segnaposto immagine 9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172BF750-496E-CD9A-CC02-39FF1162A65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B1CB1C-BE04-7B6A-4350-0BB979FE3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CC8DD01-4132-CAD3-CD0B-3BE2033D1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12" name="Immagine 11" descr="Immagine che contiene testo, schermata, schermo, software&#10;&#10;Descrizione generata automaticamente">
            <a:extLst>
              <a:ext uri="{FF2B5EF4-FFF2-40B4-BE49-F238E27FC236}">
                <a16:creationId xmlns:a16="http://schemas.microsoft.com/office/drawing/2014/main" id="{D7B57FC6-2148-5289-F0E7-9EF7474F2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018" y="1893118"/>
            <a:ext cx="3960005" cy="38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75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55884C-1677-B7C0-0935-CA4D37DFA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D00BAE-753B-12B2-B904-A351A5909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3BB8FBB0-6614-7B60-D49F-70EE57ED0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1C6E3C0-F1CA-1785-3B6A-AA3463D71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2098C26-F79F-ADC4-1C60-E524BACD0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90799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B5FCB-93A4-D002-0101-310D50E6C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D38F243-EF19-F9A5-26B6-FEDDF0DC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/>
          <a:lstStyle/>
          <a:p>
            <a:r>
              <a:rPr lang="it-IT" dirty="0"/>
              <a:t>Visualizzazioni e zoom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D3E647-A8CC-FB27-5E74-5E3E65E2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selezionare diverse visualizzazioni dell'area di lavoro: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Normale (visualizzazione predefinita)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Pagina e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Anteprima interruzioni di pagina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regolare lo zoom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Comandi completi nel menu "Visualizza"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25C6284-CAB9-47D2-1E79-E8F9BFACE6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/>
        </p:blipFill>
        <p:spPr>
          <a:xfrm>
            <a:off x="6172199" y="750094"/>
            <a:ext cx="5531644" cy="5407818"/>
          </a:xfr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90709E-E4C4-07F1-8CC7-1B93026F6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DEEC4-A7B3-0D5C-DB2A-E3959C48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BAFDE5B-2768-6D3A-73BE-7CF07EA13C84}"/>
              </a:ext>
            </a:extLst>
          </p:cNvPr>
          <p:cNvSpPr/>
          <p:nvPr/>
        </p:nvSpPr>
        <p:spPr>
          <a:xfrm flipV="1">
            <a:off x="9699477" y="5990602"/>
            <a:ext cx="1909984" cy="18566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64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7B9FD-0DAF-CB0E-08E5-24A7DF756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28A2D9-3B46-38D7-8A95-33FC5C27B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139DFD12-CFCD-92BC-9D26-997CB1BF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3FEF85B-0546-4A1B-6334-3FDAE59E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D57810F-8E27-2B12-C909-C9436CA42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37725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1CCAA7-2BAE-586C-AADA-7FE76FB5E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Blocca riquadri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C23765-2E12-D77D-F7EE-81792713B8E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fogli con numerose righe e colonne è comodo poterne bloccare una parte (es. la prima riga, la prima colonna, la prima riga e la prima colonna) e scorrere il resto del foglio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Funzionalità accessibile da: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Visualizza &gt; Blocca riquadri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Comandi disponibili: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Blocca riga superiore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Blocca prima colonna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Blocca riquadri</a:t>
            </a:r>
            <a:r>
              <a:rPr lang="it-IT" dirty="0"/>
              <a:t>. Blocca le colonne a sinistra e le righe sopra alla cella selezionata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sbloccare usare il comando: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Sblocca riquadri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sz="600" u="sng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3_Fatture.xlsx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/>
              <a:t>Bloccate la prima riga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/>
              <a:t>Sbloccate i riquadri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/>
              <a:t>Bloccate la prima colonna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/>
              <a:t>Sbloccate i riquadri</a:t>
            </a:r>
          </a:p>
          <a:p>
            <a:pPr marL="342900" indent="-342900">
              <a:buFont typeface="+mj-lt"/>
              <a:buAutoNum type="arabicPeriod"/>
            </a:pPr>
            <a:r>
              <a:rPr lang="it-IT" i="1" dirty="0"/>
              <a:t>Bloccate la prima riga e la prima colonna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0C161711-5869-5818-63E6-FC8543BB5F0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16EFB8-47C8-AFD9-3FF2-E77D956D3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6A0BE7-92BD-D419-1908-644F566FE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266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/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446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3C3D14-638B-4006-2D42-4C1EE70D0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96A4BA-744B-E742-43E7-D43471901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3F7D79AE-93C5-822E-47B7-E24AE54D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F7894F0-6E0C-B136-E973-6F0947D9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FAD01BB-9284-AB38-A09E-C3FAAE85A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61959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8FA30ABF-AE57-9E9C-12EB-6D73A724B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Imposta pagina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60F96DDE-408A-A077-1E4D-6FC4CB83523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Menu "Layout di pagina"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Impostazioni principali: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Margini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Orientamento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Dimensioni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Impostazioni aggiuntive: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Imposta pagina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"Imposta pagina" e nella visualizzazione "Layout di pagina" (Visualizza &gt; Layout di pagina) si possono impostare: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Intestazioni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Piè di pagina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D9813C-1EE2-8ED3-8FFB-993BD1119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40896E4-E720-7CBF-4D6F-703E532E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pic>
        <p:nvPicPr>
          <p:cNvPr id="15" name="Segnaposto immagine 14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68A72A6D-4959-FCB9-3861-B60276BBDBE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pic>
        <p:nvPicPr>
          <p:cNvPr id="17" name="Immagine 16" descr="Immagine che contiene testo, schermata, schermo, software&#10;&#10;Descrizione generata automaticamente">
            <a:extLst>
              <a:ext uri="{FF2B5EF4-FFF2-40B4-BE49-F238E27FC236}">
                <a16:creationId xmlns:a16="http://schemas.microsoft.com/office/drawing/2014/main" id="{DD9AEE80-688C-F172-087B-84A1BB500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757" y="2035545"/>
            <a:ext cx="4464528" cy="357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84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771E1-BC19-33EF-1465-CE4AFD9E7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BF6DDC-6280-91CC-52BE-A44109ABA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6BB13A67-A5BA-BFAF-1D2C-AD3275912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4A8084-CB06-4F21-73E1-7717FBA74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E29952E-6817-DC07-09A8-1244508B8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838009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C031DF2-28B3-0F81-CDD1-B0284DF25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Area di stampa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B9A1D93-DEC5-683A-F661-7C6182595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impostare l'area del foglio che si desidera stampare (evitando di stampare colonne e righe in eccesso e di stampare quindi su più fogli):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Layout di pagina &gt; Area di stampa &gt; Imposta Area di stampa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impostare manualmente le interruzioni di pagina: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Visualizza &gt; Anteprima interruzioni di pagina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C421B117-0F3E-5A8D-80F0-9C1ECF307A8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97B1448-2BD9-29C9-BD2B-DC6D5DDC6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8D597D6-413D-2B66-8D90-775D5A6FB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33425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5468A9F4-B6F1-40CD-2254-EB83A519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Stampa titoli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1C34389-1B91-7C6F-86BB-55643338703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 si vuole stampare una tabella con molte righe e/o molte colonne è possibile far ripetere su ogni pagina: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Una o più righe in alto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Una o più colonne a sinistra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farlo: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Layout di pagina &gt; Stampa titoli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3_Vendite.xlsx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Impostare il foglio per far stampare su ogni pagina la prima riga</a:t>
            </a:r>
          </a:p>
        </p:txBody>
      </p:sp>
      <p:pic>
        <p:nvPicPr>
          <p:cNvPr id="9" name="Segnaposto immagine 8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6BCF7095-0C16-7AA5-E915-97BDB6B1998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DE2C930-239F-9967-3BCC-6FC605ABF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93DF28C-A02D-93DA-89B5-E2CA32347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0C8F562-B67B-09D2-E70C-3FBE76A293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867" y="2326852"/>
            <a:ext cx="4266121" cy="341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677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AC884-AD41-6D17-C98E-D199F8238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458666-F394-C37D-FAB4-0DE5A08C4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D749273E-6130-0020-B36C-83B6F6988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7AB8CD-BA44-73ED-CF77-9191411A4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E0B8DC1-FC76-B3C7-B53E-A0DB7E6F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5508607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3566A463-E614-33A4-1670-D06515711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Comandi di stampa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073C58B-5CE6-9073-AD24-B5AFB90C4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accedere ai comandi di stampa: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File &gt; Stampa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Anteprima di stampa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Utili le opzioni relative alla scala: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Nessuna scala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Adatta foglio in una pagina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Adatta tutte le colonne in una pagina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Adatta tutte le righe in una pagina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816E65CE-89AD-AA84-0539-2F4F6AFA4B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5F49562-054F-01F7-D884-E98C3003C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7DF435-7E07-365C-7B97-9DD75BFD4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9984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40F7C1A2-0E53-B0E2-AB22-E5514BE2A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601EFE3-4969-D635-BCDB-52DCD607BB1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Cercare di replicare la formattazione del modello di fattura nell'immagine a fianco in tempi ragionevolmente brevi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Il modello deve poter essere stampato bene in formato A4 (su una sola pagina)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Inserire anche Intestazione e Piè di pagina a piacere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C08F3277-1965-973C-375E-8A79FF12BF4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A8034EA-B675-9324-32AD-9FFE16941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F8AA04-9FD0-95C2-88F9-19458041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2038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A46278-5091-5DFD-B556-057B6BB671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5CB669-F637-2A4C-5CEC-B5DC2738D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B464D2A-4306-83DE-7AE7-2BC9D2C8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E6DC303-3EEA-DE4D-6BE9-ED79A5FD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4BE8511-1E2B-A7D5-4905-4D5337B51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59339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7D73BA-806C-FE9F-77E6-DFE53FFA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Trova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CEDAF6-6832-024B-1F7C-EE50D4780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ricercare: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Trova e seleziona &gt; Trova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MAIUSC +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Opzioni: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In</a:t>
            </a:r>
            <a:r>
              <a:rPr lang="it-IT" dirty="0"/>
              <a:t>: per cercare dati in un foglio di lavoro o in un'intera cartella di lavoro, selezionare Foglio o Cartella di lavoro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Cerca</a:t>
            </a:r>
            <a:r>
              <a:rPr lang="it-IT" dirty="0"/>
              <a:t>: è possibile scegliere di eseguire la ricerca per righe (impostazione predefinita) o per colonne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Cerca in</a:t>
            </a:r>
            <a:r>
              <a:rPr lang="it-IT" dirty="0"/>
              <a:t>: Per cercare dati con dettagli specifici, selezionare Formule, Valori, Note o Commenti nella casella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Maiuscole/minuscole</a:t>
            </a:r>
            <a:r>
              <a:rPr lang="it-IT" dirty="0"/>
              <a:t>: selezionare questa opzione per cercare dati con distinzione tra maiuscole e minuscole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Confronta intero contenuto della cella</a:t>
            </a:r>
            <a:r>
              <a:rPr lang="it-IT" dirty="0"/>
              <a:t>: selezionare questa opzione se si vogliono cercare celle contenenti solo i caratteri digitati nella casella Trova.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 si vuole cercare testo o numeri con una formattazione specifica, selezionare </a:t>
            </a:r>
            <a:r>
              <a:rPr lang="it-IT" u="sng" dirty="0"/>
              <a:t>Formato</a:t>
            </a:r>
            <a:r>
              <a:rPr lang="it-IT" dirty="0"/>
              <a:t> e quindi selezionare le opzioni desiderate nella finestra di dialogo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4AA55B1F-EDE1-C5C4-F7BE-45FCE7E53D4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247809-96D4-C0D7-211A-7D0A7D80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0EA4-2484-1688-7CA0-90360455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4835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3400297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E4D6767-DD92-063D-BC3B-2FE7DC27B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Caratteri jolly:</a:t>
            </a:r>
          </a:p>
          <a:p>
            <a:pPr lvl="1"/>
            <a:r>
              <a:rPr lang="it-IT" dirty="0"/>
              <a:t>Nei criteri di ricerca è possibile usare caratteri jolly, ovvero punto interrogativo (?) o asterisco (*)</a:t>
            </a:r>
          </a:p>
          <a:p>
            <a:pPr lvl="1"/>
            <a:r>
              <a:rPr lang="it-IT" dirty="0"/>
              <a:t>Usare il punto interrogativo (?) per trovare un singolo carattere, ad esempio </a:t>
            </a:r>
            <a:r>
              <a:rPr lang="it-IT" dirty="0" err="1"/>
              <a:t>s?t</a:t>
            </a:r>
            <a:r>
              <a:rPr lang="it-IT" dirty="0"/>
              <a:t> per trovare "</a:t>
            </a:r>
            <a:r>
              <a:rPr lang="it-IT" dirty="0" err="1"/>
              <a:t>sab</a:t>
            </a:r>
            <a:r>
              <a:rPr lang="it-IT" dirty="0"/>
              <a:t>" e "set"</a:t>
            </a:r>
          </a:p>
          <a:p>
            <a:pPr lvl="1"/>
            <a:r>
              <a:rPr lang="it-IT" dirty="0"/>
              <a:t>Usare l'asterisco (*) per trovare un numero qualsiasi di caratteri, ad esempio s*d trova "</a:t>
            </a:r>
            <a:r>
              <a:rPr lang="it-IT" dirty="0" err="1"/>
              <a:t>sad</a:t>
            </a:r>
            <a:r>
              <a:rPr lang="it-IT" dirty="0"/>
              <a:t>" e "</a:t>
            </a:r>
            <a:r>
              <a:rPr lang="it-IT" dirty="0" err="1"/>
              <a:t>started</a:t>
            </a:r>
            <a:r>
              <a:rPr lang="it-IT" dirty="0"/>
              <a:t>"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0EF5B25-80AB-F89B-FE49-D578C7E0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E24AFE-1203-CF15-AE82-F20D8D08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DF0877E-8C80-E9B7-3472-06036587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Trova</a:t>
            </a:r>
          </a:p>
        </p:txBody>
      </p:sp>
    </p:spTree>
    <p:extLst>
      <p:ext uri="{BB962C8B-B14F-4D97-AF65-F5344CB8AC3E}">
        <p14:creationId xmlns:p14="http://schemas.microsoft.com/office/powerpoint/2010/main" val="1988664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7D73BA-806C-FE9F-77E6-DFE53FFA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Sostituisci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CEDAF6-6832-024B-1F7C-EE50D4780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</a:t>
            </a:r>
            <a:r>
              <a:rPr lang="it-IT" dirty="0" err="1"/>
              <a:t>sostiture</a:t>
            </a:r>
            <a:r>
              <a:rPr lang="it-IT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Trova e seleziona &gt; Trova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MAIUSC +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Stessa logica e funzionamento di "Trova"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Unica significativa differenza: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L'opzione "Cerca in" permette di cercare dati solo nelle Formule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247809-96D4-C0D7-211A-7D0A7D80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0EA4-2484-1688-7CA0-90360455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31</a:t>
            </a:fld>
            <a:endParaRPr lang="it-IT" dirty="0"/>
          </a:p>
        </p:txBody>
      </p:sp>
      <p:pic>
        <p:nvPicPr>
          <p:cNvPr id="10" name="Segnaposto immagine 9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75CBF0A9-7C52-B7FA-0811-65D18B94196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3822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1BCC5-323C-42D9-66FA-0838E4E8E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5B6E309-25ED-AA8A-05AD-DBDB1072F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95B958EC-30AB-A199-D9F2-F861EEBE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EF48E2-55BF-6A1B-FE9F-956DB3E7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2B5895F-422E-12E5-7CB5-2FCDEB9EE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87464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Per applicare i filtri automatici a una tabella, la tabella:</a:t>
            </a:r>
          </a:p>
          <a:p>
            <a:pPr lvl="1"/>
            <a:r>
              <a:rPr lang="it-IT" dirty="0"/>
              <a:t>Non deve avere righe vuote</a:t>
            </a:r>
          </a:p>
          <a:p>
            <a:pPr lvl="1"/>
            <a:r>
              <a:rPr lang="it-IT" dirty="0"/>
              <a:t>Non deve avere colonne vuote</a:t>
            </a:r>
          </a:p>
          <a:p>
            <a:pPr lvl="1"/>
            <a:r>
              <a:rPr lang="it-IT" dirty="0"/>
              <a:t>Deve avere una riga di intestazione</a:t>
            </a:r>
          </a:p>
          <a:p>
            <a:r>
              <a:rPr lang="it-IT" dirty="0"/>
              <a:t>Per applicare i filtri:</a:t>
            </a:r>
          </a:p>
          <a:p>
            <a:pPr lvl="1"/>
            <a:r>
              <a:rPr lang="it-IT" dirty="0"/>
              <a:t>Home &gt; Ordina e filtra &gt; Filtro</a:t>
            </a:r>
          </a:p>
          <a:p>
            <a:pPr lvl="1"/>
            <a:r>
              <a:rPr lang="it-IT" dirty="0"/>
              <a:t>CTRL + MAIUSC + L</a:t>
            </a:r>
          </a:p>
          <a:p>
            <a:r>
              <a:rPr lang="it-IT" dirty="0"/>
              <a:t>Personalizzazioni dei filtri sulla base del contenuto della colonna:</a:t>
            </a:r>
          </a:p>
          <a:p>
            <a:pPr lvl="1"/>
            <a:r>
              <a:rPr lang="it-IT" dirty="0"/>
              <a:t>Filtri per testo</a:t>
            </a:r>
          </a:p>
          <a:p>
            <a:pPr lvl="1"/>
            <a:r>
              <a:rPr lang="it-IT" dirty="0"/>
              <a:t>Filtri per numeri</a:t>
            </a:r>
          </a:p>
          <a:p>
            <a:pPr lvl="1"/>
            <a:r>
              <a:rPr lang="it-IT" dirty="0"/>
              <a:t>Filtri per date</a:t>
            </a:r>
          </a:p>
          <a:p>
            <a:r>
              <a:rPr lang="it-IT" dirty="0"/>
              <a:t>Suggerimento:</a:t>
            </a:r>
          </a:p>
          <a:p>
            <a:pPr lvl="1"/>
            <a:r>
              <a:rPr lang="it-IT" dirty="0"/>
              <a:t>Aggiungere nella "Barra di accesso rapido" il comando "Cancella tutti i filtri"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Filtri automatici</a:t>
            </a:r>
          </a:p>
        </p:txBody>
      </p:sp>
    </p:spTree>
    <p:extLst>
      <p:ext uri="{BB962C8B-B14F-4D97-AF65-F5344CB8AC3E}">
        <p14:creationId xmlns:p14="http://schemas.microsoft.com/office/powerpoint/2010/main" val="541874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3_Fatture.xlsx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contenenti il termine "Excel" nell'Oggetto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relative a Corsi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aventi importo superiore a € 10.000,00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di maggio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relative a Corsi e aventi importo superiore a € 10.000,00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Filtri automatici</a:t>
            </a:r>
          </a:p>
        </p:txBody>
      </p:sp>
    </p:spTree>
    <p:extLst>
      <p:ext uri="{BB962C8B-B14F-4D97-AF65-F5344CB8AC3E}">
        <p14:creationId xmlns:p14="http://schemas.microsoft.com/office/powerpoint/2010/main" val="12230315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56304-4F32-4D38-7964-2EF35B0AA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8F4C61-6FDD-1629-2251-1E6D7C2E1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B295E207-A4D9-EB62-96A0-8A6F4CA2D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0EA708A-95D1-4A86-DA61-A2C795652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D1B0146-E27F-3009-DBD4-9BDAD7D8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883917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79F3940A-A62D-B8BF-6C7B-7C99C6BB9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800" dirty="0"/>
              <a:t>Formattazione condizionale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194F2FE-FC7C-D321-AF04-D1985F459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Selezionare l'intervallo di celle a cui applicare la formattazione condizionale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Home &gt; Formattazione condizionale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Regole predefinite: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Regole evidenziazione celle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Interessante la regola "Valori duplicati"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Regole primi/ultimi valori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Barra dei dati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Interessante l'opzione "Mostra solo barra"</a:t>
            </a:r>
            <a:br>
              <a:rPr lang="it-IT" dirty="0"/>
            </a:br>
            <a:r>
              <a:rPr lang="it-IT" dirty="0"/>
              <a:t>(si trova in "Gestisci regole &gt; Modifica regola…")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Scale di colori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Set di icone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rimuovere la formattazione condizionale: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Formattazione condizionale &gt; Cancella regole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È possibile cancellare le regole dalla selezione (l'intervallo di celle selezionato) o dall'intero foglio di lavoro</a:t>
            </a:r>
          </a:p>
        </p:txBody>
      </p:sp>
      <p:pic>
        <p:nvPicPr>
          <p:cNvPr id="9" name="Segnaposto immagine 8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6589A768-DCAA-32FB-5B5E-139BBA85679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C32972-A9C8-28FB-95FC-F885EF362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DD5632-021D-86D9-C313-EDAE7733F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32709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3_Fatture.xlsx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fatture con importo maggiore di € 10.000,00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i valori duplicati nella colonna "Importo"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10 fatture dall'importo maggiore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fatture aventi un importo sotto la media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Formattare la colonna "Importo" con la barra dei dati</a:t>
            </a:r>
          </a:p>
          <a:p>
            <a:pPr marL="285750" indent="-285750"/>
            <a:r>
              <a:rPr lang="it-IT" i="1" dirty="0"/>
              <a:t>Formattare la colonna "Importo" con la scala dei colori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Formattazione condizionale</a:t>
            </a:r>
          </a:p>
        </p:txBody>
      </p:sp>
    </p:spTree>
    <p:extLst>
      <p:ext uri="{BB962C8B-B14F-4D97-AF65-F5344CB8AC3E}">
        <p14:creationId xmlns:p14="http://schemas.microsoft.com/office/powerpoint/2010/main" val="36722137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65E73-C9CA-3F48-52D7-7207F6D8AD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4B2F2F3-E624-88EF-E2B3-636695C65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94499466-3CEA-CDC1-5D7D-037FDE0FA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17A226-0D27-C218-B02D-3E9CFC2CD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C0B0751-4082-6D55-994F-4B42B1AE5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448949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ADE0C6-2A48-4B4C-F591-0BEC3EA36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Se si ha un elenco di dati da raggruppare e riepilogare, è possibile creare una struttura di un massimo di otto livelli</a:t>
            </a:r>
          </a:p>
          <a:p>
            <a:r>
              <a:rPr lang="it-IT" dirty="0"/>
              <a:t>È possibile usare una struttura per visualizzare rapidamente righe o colonne di riepilogo o per mostrare i dati di dettaglio per ogni gruppo</a:t>
            </a:r>
          </a:p>
          <a:p>
            <a:r>
              <a:rPr lang="it-IT" dirty="0"/>
              <a:t>È possibile creare una struttura di righe, una struttura di colonne o una struttura di righe e colonne</a:t>
            </a:r>
          </a:p>
          <a:p>
            <a:endParaRPr lang="it-IT" dirty="0"/>
          </a:p>
          <a:p>
            <a:r>
              <a:rPr lang="it-IT" dirty="0"/>
              <a:t>Per impostazione predefinita:</a:t>
            </a:r>
          </a:p>
          <a:p>
            <a:pPr lvl="1"/>
            <a:r>
              <a:rPr lang="it-IT" dirty="0"/>
              <a:t>Le righe di riepilogo sono sotto il dettaglio</a:t>
            </a:r>
          </a:p>
          <a:p>
            <a:pPr lvl="1"/>
            <a:r>
              <a:rPr lang="it-IT" dirty="0"/>
              <a:t>Le colonne di riepilogo sono a destra del dettaglio</a:t>
            </a:r>
          </a:p>
          <a:p>
            <a:r>
              <a:rPr lang="it-IT" dirty="0"/>
              <a:t>Per modificare: Dati &gt; Struttura &gt; Impostazioni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EFB408-581A-F97A-DE8F-405E9E9DD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E2C87C-C359-3581-061F-1CD4E296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A2C71DF-FC2B-1A31-5D95-5BCF8C81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Raggruppare i dati</a:t>
            </a:r>
          </a:p>
        </p:txBody>
      </p:sp>
    </p:spTree>
    <p:extLst>
      <p:ext uri="{BB962C8B-B14F-4D97-AF65-F5344CB8AC3E}">
        <p14:creationId xmlns:p14="http://schemas.microsoft.com/office/powerpoint/2010/main" val="327054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12D17A4F-ACB0-2901-19D8-461AEDB16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Formato numeri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28D3C8D-41F5-DED3-8D12-82923684000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Excel consente di formattare in diverso modo le celle, per rappresentare al meglio il contenuto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 formati più comuni sono raggiungibili comodamente dal menu: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Numeri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A9EE55FB-43E1-6EAA-B782-5E1AC9376D3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4AB0F92-4943-1854-7EB5-5739B151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ECC578-EF41-D334-DDA2-7EEC1F9A0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329194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2C02E62-8137-6402-D631-E3F730A58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Per raggruppare righe/colonne: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le righe/colonne da raggruppare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Dati &gt; Raggruppa &gt; Raggruppa</a:t>
            </a:r>
          </a:p>
          <a:p>
            <a:endParaRPr lang="it-IT" dirty="0"/>
          </a:p>
          <a:p>
            <a:r>
              <a:rPr lang="it-IT" dirty="0"/>
              <a:t>Per eliminare dei raggruppamenti: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le righe/colonne da separare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Dati &gt; Separa &gt; Separa</a:t>
            </a:r>
          </a:p>
          <a:p>
            <a:r>
              <a:rPr lang="it-IT" dirty="0"/>
              <a:t>Per eliminare tutti i raggruppamenti:</a:t>
            </a:r>
          </a:p>
          <a:p>
            <a:pPr lvl="1"/>
            <a:r>
              <a:rPr lang="it-IT" dirty="0"/>
              <a:t>Dati &gt; Separa &gt; Cancella struttura</a:t>
            </a:r>
          </a:p>
          <a:p>
            <a:endParaRPr lang="it-IT" dirty="0"/>
          </a:p>
          <a:p>
            <a:r>
              <a:rPr lang="it-IT" dirty="0"/>
              <a:t>Per espandere e comprimere i raggruppamenti:</a:t>
            </a:r>
          </a:p>
          <a:p>
            <a:pPr lvl="1"/>
            <a:r>
              <a:rPr lang="it-IT" dirty="0"/>
              <a:t>Utilizzare i comandi "+" e "-"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19E14B-530A-D4FC-21DA-87F5CDFC3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C63C1F-280E-1A59-AF27-45830EE4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8BA0C4D-E46C-C587-1CD9-580FA9BD7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Raggruppare i dati</a:t>
            </a:r>
          </a:p>
        </p:txBody>
      </p:sp>
    </p:spTree>
    <p:extLst>
      <p:ext uri="{BB962C8B-B14F-4D97-AF65-F5344CB8AC3E}">
        <p14:creationId xmlns:p14="http://schemas.microsoft.com/office/powerpoint/2010/main" val="20171605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24DBCC1A-20B7-77EE-D0C0-EE994FD45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Subtotale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A8FFC29-9624-675B-938A-E3DF45286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calcolare automaticamente subtotali e totali complessivi in un elenco per una colonna usiamo il comando "Subtotale"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Dati &gt; Subtotale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impostare i subtotali: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al cambiamento del valore di quale colonna inserire i subtotali (es. al cambiamento di "Regione")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ATTENZIONE: È importate avere i dati ordinati come desidero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quale funzione di riepilogo usare (es. Somma, Media)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su quale colonna calcolare i subtotali (es. Fatturato)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se sostituire i subtotali eventualmente presenti o aggiungerli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calcolare subtotali a più livelli: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Usare il comando subtotale per ogni livello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Partire dal livello di aggregazione superiore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126895-26B0-F133-4721-002C6478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EB38CD-D290-5C8F-E11C-6FB081B99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41</a:t>
            </a:fld>
            <a:endParaRPr lang="it-IT" dirty="0"/>
          </a:p>
        </p:txBody>
      </p:sp>
      <p:pic>
        <p:nvPicPr>
          <p:cNvPr id="14" name="Segnaposto immagine 1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22C2B3D6-0FAC-DBA1-7316-1BFAFB14527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6819826-5241-6DAF-0C7F-A0F3B33D7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823" y="2737368"/>
            <a:ext cx="2248395" cy="270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00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19DCA35-BDCC-7ABD-FE11-896BBA75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FADC961-714D-68D6-8D97-7702A7442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3_Vendite.xlsx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tabella riporta le fatture di ogni venditore specificando Data, Regione e Settore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raggruppare i dati a 2 livelli: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i="1" dirty="0"/>
              <a:t>Regione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i="1" dirty="0"/>
              <a:t>Venditore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Per ogni raggruppamento (per entrambi i livelli) vogliamo calcolare la Somma e la Media delle Fatture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Nell'immagine a fianco una porzione di quello che vogliamo ottenere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C8B91686-8B6B-A924-7682-4629612FC27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6096CEB-57BC-AE89-0DAF-5348A1C4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27145B-D723-5F90-4B5B-834BA7D62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3886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C7AB42-69EE-118C-DCE9-25B068EE1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Formati personalizzati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680D11-034F-1347-89C4-D36768024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Possiamo impostare formati personalizzati dalla finestra "Formato numeri"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Consiglio: partire dai formati presenti e modificarli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Alcuni esempi: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#.##0,00;[Rosso]-#.##0,00</a:t>
            </a:r>
            <a:br>
              <a:rPr lang="it-IT" dirty="0"/>
            </a:br>
            <a:r>
              <a:rPr lang="it-IT" dirty="0"/>
              <a:t>Rappresenta i numeri con 2 cifre decimali e i numeri negativi in rosso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[</a:t>
            </a:r>
            <a:r>
              <a:rPr lang="it-IT" dirty="0" err="1"/>
              <a:t>hh</a:t>
            </a:r>
            <a:r>
              <a:rPr lang="it-IT" dirty="0"/>
              <a:t>]:mm</a:t>
            </a:r>
            <a:br>
              <a:rPr lang="it-IT" dirty="0"/>
            </a:br>
            <a:r>
              <a:rPr lang="it-IT" dirty="0"/>
              <a:t>Rappresenta ore e minuti superando il limite delle 24 ore</a:t>
            </a:r>
            <a:br>
              <a:rPr lang="it-IT" dirty="0"/>
            </a:br>
            <a:r>
              <a:rPr lang="it-IT" dirty="0"/>
              <a:t>(es. "31:20"), utile per i risultati delle somme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[mm]</a:t>
            </a:r>
            <a:br>
              <a:rPr lang="it-IT" dirty="0"/>
            </a:br>
            <a:r>
              <a:rPr lang="it-IT" dirty="0"/>
              <a:t>Rappresenta i minuti superando il limite dei 60 minuti (es. "90"), utile per i risultati delle somme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pic>
        <p:nvPicPr>
          <p:cNvPr id="8" name="Segnaposto immagine 7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5B151D62-7CDF-5860-C58D-9484DD9059C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8499B70-3204-02B8-56B3-F9AB9F2C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3EB2E1-6A06-143E-380C-AC16DA9F7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10" name="Immagine 9" descr="Immagine che contiene testo, schermata, schermo, software&#10;&#10;Descrizione generata automaticamente">
            <a:extLst>
              <a:ext uri="{FF2B5EF4-FFF2-40B4-BE49-F238E27FC236}">
                <a16:creationId xmlns:a16="http://schemas.microsoft.com/office/drawing/2014/main" id="{04510387-D45C-1572-B3DF-7FAF64C916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143" y="1643661"/>
            <a:ext cx="4296435" cy="416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11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52087-FEB8-D5C3-E750-B22C8595F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B640EA-6718-0716-0B01-17221C5DF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Carattere e allineamento</a:t>
            </a:r>
          </a:p>
          <a:p>
            <a:pPr lvl="1"/>
            <a:r>
              <a:rPr lang="it-IT" dirty="0"/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3124C0F7-0D00-5787-7678-D7DAE33AE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D0003A1-FF09-26FD-2301-6C93967D8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DF81DA2-0272-C436-CF23-92DEC3A2B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965193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07CA605B-C61B-43D0-2337-C5A2EB44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Carattere e allineamento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29D957CA-928F-8430-D5F2-C8938635C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Nel menu Home sono presenti le impostazioni per carattere e allineamento: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Dimensione carattere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Font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Grassetto/Corsivo/Sottolineato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Colore carattere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Colore sfondo della cella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Allineamento verticale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Allineamento orizzontale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segnalano le meno conosciute: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Orientamento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Testo a capo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Le impostazioni più comuni sono disponibili anche nel Menu contestuale (Clic destro)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86BCA896-BEC7-7D2B-D6BF-8D713658DC6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7C4718-5C06-CFB8-C916-DE100CA01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05194B-F3A4-19C9-868C-0F7F93DE7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5981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7E01D-1165-A09E-8F9B-201E25883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5E8D69-9058-4C5B-5F58-87E55BAC8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 numCol="2">
            <a:normAutofit/>
          </a:bodyPr>
          <a:lstStyle/>
          <a:p>
            <a:r>
              <a:rPr lang="it-IT" dirty="0"/>
              <a:t>Formattazione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Formato numeri</a:t>
            </a:r>
          </a:p>
          <a:p>
            <a:pPr lvl="1"/>
            <a:r>
              <a:rPr lang="it-IT" dirty="0"/>
              <a:t>Carattere e allineamento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Bordi</a:t>
            </a:r>
          </a:p>
          <a:p>
            <a:pPr lvl="1"/>
            <a:r>
              <a:rPr lang="it-IT" dirty="0"/>
              <a:t>Unisci/dividi celle</a:t>
            </a:r>
          </a:p>
          <a:p>
            <a:pPr lvl="1"/>
            <a:r>
              <a:rPr lang="it-IT" dirty="0"/>
              <a:t>Copia formato</a:t>
            </a:r>
          </a:p>
          <a:p>
            <a:pPr lvl="1"/>
            <a:r>
              <a:rPr lang="it-IT" dirty="0"/>
              <a:t>Menu "Formato celle"</a:t>
            </a:r>
          </a:p>
          <a:p>
            <a:r>
              <a:rPr lang="it-IT" dirty="0"/>
              <a:t>Visualizzazione</a:t>
            </a:r>
          </a:p>
          <a:p>
            <a:pPr lvl="1"/>
            <a:r>
              <a:rPr lang="it-IT" dirty="0"/>
              <a:t>Comandi</a:t>
            </a:r>
          </a:p>
          <a:p>
            <a:pPr lvl="1"/>
            <a:r>
              <a:rPr lang="it-IT" dirty="0"/>
              <a:t>Blocca riquadri</a:t>
            </a:r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Stampa</a:t>
            </a:r>
          </a:p>
          <a:p>
            <a:pPr lvl="1"/>
            <a:r>
              <a:rPr lang="it-IT" dirty="0"/>
              <a:t>Imposta pagina</a:t>
            </a:r>
          </a:p>
          <a:p>
            <a:pPr lvl="1"/>
            <a:r>
              <a:rPr lang="it-IT" dirty="0"/>
              <a:t>Area di stampa e stampa titoli</a:t>
            </a:r>
          </a:p>
          <a:p>
            <a:pPr lvl="1"/>
            <a:r>
              <a:rPr lang="it-IT" dirty="0"/>
              <a:t>Comandi di stampa</a:t>
            </a:r>
          </a:p>
          <a:p>
            <a:r>
              <a:rPr lang="it-IT" dirty="0"/>
              <a:t>Lavorare con i dati</a:t>
            </a:r>
          </a:p>
          <a:p>
            <a:pPr lvl="1"/>
            <a:r>
              <a:rPr lang="it-IT" dirty="0"/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76265E58-E7AF-8629-D16F-13238F1C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3: Visualizzazione e formattazione –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2B0764-AD2D-A57A-2CAE-6D7D52CB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FD290CB-D719-D2DA-416F-02E23B1CE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2019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AEA9F122-8E69-0980-3B76-ED62D282C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Bordi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4293E3BE-C460-D5F4-A53E-AFC21BEA2AC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Usare le impostazioni relative ai Bordi per applicare bordi alle celle selezionate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BE8C70F3-F3FC-7007-5522-07B7C02B866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2939BF8-8EE0-F76A-56DA-72539CD0F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3: Visualizzazione e formattazione –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18A1BD-E2B4-541B-65F4-F38941C88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801977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7262</TotalTime>
  <Words>3376</Words>
  <Application>Microsoft Office PowerPoint</Application>
  <PresentationFormat>Widescreen</PresentationFormat>
  <Paragraphs>694</Paragraphs>
  <Slides>43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43</vt:i4>
      </vt:variant>
    </vt:vector>
  </HeadingPairs>
  <TitlesOfParts>
    <vt:vector size="48" baseType="lpstr">
      <vt:lpstr>Aptos</vt:lpstr>
      <vt:lpstr>Arial</vt:lpstr>
      <vt:lpstr>Calibri</vt:lpstr>
      <vt:lpstr>Calibri Light</vt:lpstr>
      <vt:lpstr>Circuito</vt:lpstr>
      <vt:lpstr>Corso Excel Base</vt:lpstr>
      <vt:lpstr>Agenda</vt:lpstr>
      <vt:lpstr>Agenda</vt:lpstr>
      <vt:lpstr>Formato numeri</vt:lpstr>
      <vt:lpstr>Formati personalizzati</vt:lpstr>
      <vt:lpstr>Agenda</vt:lpstr>
      <vt:lpstr>Carattere e allineamento</vt:lpstr>
      <vt:lpstr>Agenda</vt:lpstr>
      <vt:lpstr>Bordi</vt:lpstr>
      <vt:lpstr>Agenda</vt:lpstr>
      <vt:lpstr>Unisci/dividi celle</vt:lpstr>
      <vt:lpstr>Agenda</vt:lpstr>
      <vt:lpstr>Copia formato</vt:lpstr>
      <vt:lpstr>Agenda</vt:lpstr>
      <vt:lpstr>Menu "Formato celle"</vt:lpstr>
      <vt:lpstr>Agenda</vt:lpstr>
      <vt:lpstr>Visualizzazioni e zoom</vt:lpstr>
      <vt:lpstr>Agenda</vt:lpstr>
      <vt:lpstr>Blocca riquadri</vt:lpstr>
      <vt:lpstr>Agenda</vt:lpstr>
      <vt:lpstr>Imposta pagina</vt:lpstr>
      <vt:lpstr>Agenda</vt:lpstr>
      <vt:lpstr>Area di stampa</vt:lpstr>
      <vt:lpstr>Stampa titoli</vt:lpstr>
      <vt:lpstr>Agenda</vt:lpstr>
      <vt:lpstr>Comandi di stampa</vt:lpstr>
      <vt:lpstr>Esercizio</vt:lpstr>
      <vt:lpstr>Agenda</vt:lpstr>
      <vt:lpstr>Trova</vt:lpstr>
      <vt:lpstr>Trova</vt:lpstr>
      <vt:lpstr>Sostituisci</vt:lpstr>
      <vt:lpstr>Agenda</vt:lpstr>
      <vt:lpstr>Filtri automatici</vt:lpstr>
      <vt:lpstr>Filtri automatici</vt:lpstr>
      <vt:lpstr>Agenda</vt:lpstr>
      <vt:lpstr>Formattazione condizionale</vt:lpstr>
      <vt:lpstr>Formattazione condizionale</vt:lpstr>
      <vt:lpstr>Agenda</vt:lpstr>
      <vt:lpstr>Raggruppare i dati</vt:lpstr>
      <vt:lpstr>Raggruppare i dati</vt:lpstr>
      <vt:lpstr>Subtotale</vt:lpstr>
      <vt:lpstr>Esercizio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Base | Sessione 3</dc:title>
  <dc:creator>Alberto Pozzi</dc:creator>
  <cp:lastModifiedBy>Alberto Pozzi</cp:lastModifiedBy>
  <cp:revision>20</cp:revision>
  <dcterms:created xsi:type="dcterms:W3CDTF">2024-10-30T03:17:33Z</dcterms:created>
  <dcterms:modified xsi:type="dcterms:W3CDTF">2024-11-17T23:27:40Z</dcterms:modified>
</cp:coreProperties>
</file>